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7"/>
  </p:notesMasterIdLst>
  <p:sldIdLst>
    <p:sldId id="257" r:id="rId2"/>
    <p:sldId id="280" r:id="rId3"/>
    <p:sldId id="281" r:id="rId4"/>
    <p:sldId id="282" r:id="rId5"/>
    <p:sldId id="283" r:id="rId6"/>
    <p:sldId id="284" r:id="rId7"/>
    <p:sldId id="285" r:id="rId8"/>
    <p:sldId id="286" r:id="rId9"/>
    <p:sldId id="287" r:id="rId10"/>
    <p:sldId id="288" r:id="rId11"/>
    <p:sldId id="289" r:id="rId12"/>
    <p:sldId id="290" r:id="rId13"/>
    <p:sldId id="291" r:id="rId14"/>
    <p:sldId id="292" r:id="rId15"/>
    <p:sldId id="293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66"/>
    <a:srgbClr val="CC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6" d="100"/>
          <a:sy n="66" d="100"/>
        </p:scale>
        <p:origin x="1280" y="4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AEE78CF-D165-4E58-952A-1635C557C88E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20A199B-BAB1-420F-8457-0CA3B1322083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375986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618" name="Rectangle 7"/>
          <p:cNvSpPr txBox="1">
            <a:spLocks noGrp="1" noChangeArrowheads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r"/>
            <a:fld id="{CB09DEAA-828A-4C3C-B387-A7C46EA8145C}" type="slidenum">
              <a:rPr lang="en-US" sz="1200"/>
              <a:pPr algn="r"/>
              <a:t>1</a:t>
            </a:fld>
            <a:endParaRPr lang="en-US" sz="1200"/>
          </a:p>
        </p:txBody>
      </p:sp>
      <p:sp>
        <p:nvSpPr>
          <p:cNvPr id="11161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162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>
              <a:lnSpc>
                <a:spcPct val="90000"/>
              </a:lnSpc>
            </a:pPr>
            <a:endParaRPr lang="en-US" sz="1000" smtClean="0"/>
          </a:p>
          <a:p>
            <a:pPr>
              <a:lnSpc>
                <a:spcPct val="90000"/>
              </a:lnSpc>
            </a:pPr>
            <a:endParaRPr lang="en-US" sz="1000" smtClean="0"/>
          </a:p>
          <a:p>
            <a:pPr>
              <a:lnSpc>
                <a:spcPct val="90000"/>
              </a:lnSpc>
            </a:pPr>
            <a:endParaRPr lang="en-US" sz="1000" smtClean="0"/>
          </a:p>
          <a:p>
            <a:pPr>
              <a:lnSpc>
                <a:spcPct val="90000"/>
              </a:lnSpc>
            </a:pPr>
            <a:endParaRPr lang="en-US" sz="1000" smtClean="0"/>
          </a:p>
          <a:p>
            <a:pPr>
              <a:lnSpc>
                <a:spcPct val="90000"/>
              </a:lnSpc>
            </a:pPr>
            <a:endParaRPr lang="en-US" sz="1000" smtClean="0"/>
          </a:p>
          <a:p>
            <a:pPr>
              <a:lnSpc>
                <a:spcPct val="90000"/>
              </a:lnSpc>
            </a:pPr>
            <a:endParaRPr lang="en-US" sz="1000" smtClean="0"/>
          </a:p>
        </p:txBody>
      </p:sp>
    </p:spTree>
    <p:extLst>
      <p:ext uri="{BB962C8B-B14F-4D97-AF65-F5344CB8AC3E}">
        <p14:creationId xmlns:p14="http://schemas.microsoft.com/office/powerpoint/2010/main" val="14891100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A1F2F51-D66B-4B51-8540-353F31AF555D}" type="datetimeFigureOut">
              <a:rPr lang="en-US" smtClean="0"/>
              <a:pPr/>
              <a:t>3/20/2023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CB07D6-C88F-4B06-884A-C8E8B8E89B75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gi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.gif"/><Relationship Id="rId5" Type="http://schemas.openxmlformats.org/officeDocument/2006/relationships/image" Target="../media/image2.png"/><Relationship Id="rId4" Type="http://schemas.openxmlformats.org/officeDocument/2006/relationships/slide" Target="slide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hyperlink" Target="https://toploigiai.vn/ly-thuyet-cong-nghe-9-bai-3-cac-phuong-phap-nhan-giong-cay-an-qua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843" name="Picture 3" descr="spiral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-5400000">
            <a:off x="-1919287" y="3727450"/>
            <a:ext cx="5038725" cy="130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0595" name="Rectangle 10"/>
          <p:cNvSpPr>
            <a:spLocks noChangeArrowheads="1"/>
          </p:cNvSpPr>
          <p:nvPr/>
        </p:nvSpPr>
        <p:spPr bwMode="auto">
          <a:xfrm>
            <a:off x="250825" y="379413"/>
            <a:ext cx="8637588" cy="6118225"/>
          </a:xfrm>
          <a:prstGeom prst="rect">
            <a:avLst/>
          </a:prstGeom>
          <a:noFill/>
          <a:ln w="76200" cmpd="tri" algn="ctr">
            <a:pattFill prst="solidDmnd">
              <a:fgClr>
                <a:srgbClr val="993366"/>
              </a:fgClr>
              <a:bgClr>
                <a:srgbClr val="FFFFFF"/>
              </a:bgClr>
            </a:pattFill>
            <a:miter lim="800000"/>
            <a:headEnd/>
            <a:tailEnd/>
          </a:ln>
          <a:effectLst>
            <a:prstShdw prst="shdw17" dist="17961" dir="13500000">
              <a:srgbClr val="5C1F3D"/>
            </a:prstShdw>
          </a:effectLst>
        </p:spPr>
        <p:txBody>
          <a:bodyPr wrap="none" anchor="ctr"/>
          <a:lstStyle/>
          <a:p>
            <a:pPr algn="l" eaLnBrk="0" hangingPunct="0"/>
            <a:endParaRPr lang="en-US"/>
          </a:p>
        </p:txBody>
      </p:sp>
      <p:pic>
        <p:nvPicPr>
          <p:cNvPr id="35854" name="Picture 14" descr="Asian lily">
            <a:hlinkClick r:id="rId4" action="ppaction://hlinksldjump"/>
          </p:cNvPr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6019800" y="1127125"/>
            <a:ext cx="2895600" cy="2530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0597" name="Picture 5" descr="Book-09"/>
          <p:cNvPicPr>
            <a:picLocks noChangeAspect="1" noChangeArrowheads="1" noCrop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3048000" y="2514600"/>
            <a:ext cx="1143000" cy="838200"/>
          </a:xfrm>
          <a:prstGeom prst="rect">
            <a:avLst/>
          </a:prstGeom>
          <a:noFill/>
        </p:spPr>
      </p:pic>
      <p:sp>
        <p:nvSpPr>
          <p:cNvPr id="11381" name="WordArt 117"/>
          <p:cNvSpPr>
            <a:spLocks noChangeArrowheads="1" noChangeShapeType="1" noTextEdit="1"/>
          </p:cNvSpPr>
          <p:nvPr/>
        </p:nvSpPr>
        <p:spPr bwMode="auto">
          <a:xfrm>
            <a:off x="1295400" y="3733800"/>
            <a:ext cx="6705600" cy="990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B21E41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MÔN CÔNG NGHỆ 9</a:t>
            </a:r>
            <a:endParaRPr lang="en-US" sz="3600" b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0000E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0599" name="Text Box 7"/>
          <p:cNvSpPr txBox="1">
            <a:spLocks noChangeArrowheads="1"/>
          </p:cNvSpPr>
          <p:nvPr/>
        </p:nvSpPr>
        <p:spPr bwMode="auto">
          <a:xfrm>
            <a:off x="2133600" y="1295400"/>
            <a:ext cx="58674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>
              <a:spcBef>
                <a:spcPct val="50000"/>
              </a:spcBef>
            </a:pPr>
            <a:endParaRPr lang="en-US"/>
          </a:p>
        </p:txBody>
      </p:sp>
      <p:sp>
        <p:nvSpPr>
          <p:cNvPr id="110601" name="WordArt 9"/>
          <p:cNvSpPr>
            <a:spLocks noChangeArrowheads="1" noChangeShapeType="1" noTextEdit="1"/>
          </p:cNvSpPr>
          <p:nvPr/>
        </p:nvSpPr>
        <p:spPr bwMode="auto">
          <a:xfrm>
            <a:off x="1914525" y="1143000"/>
            <a:ext cx="4638675" cy="6096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r>
              <a:rPr lang="vi-VN" sz="2000" kern="10">
                <a:ln w="12700">
                  <a:solidFill>
                    <a:srgbClr val="3333CC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66FFCC">
                        <a:alpha val="50000"/>
                      </a:srgbClr>
                    </a:gs>
                    <a:gs pos="100000">
                      <a:srgbClr val="CC00FF"/>
                    </a:gs>
                  </a:gsLst>
                  <a:lin ang="5400000" scaled="1"/>
                </a:gradFill>
                <a:effectLst>
                  <a:outerShdw dist="45791" dir="2021404" algn="ctr" rotWithShape="0">
                    <a:srgbClr val="9999FF"/>
                  </a:outerShdw>
                </a:effectLst>
                <a:latin typeface="Arial"/>
                <a:cs typeface="Arial"/>
              </a:rPr>
              <a:t>TRƯỜNG </a:t>
            </a:r>
            <a:r>
              <a:rPr lang="vi-VN" sz="2000" kern="10" smtClean="0">
                <a:ln w="12700">
                  <a:solidFill>
                    <a:srgbClr val="3333CC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66FFCC">
                        <a:alpha val="50000"/>
                      </a:srgbClr>
                    </a:gs>
                    <a:gs pos="100000">
                      <a:srgbClr val="CC00FF"/>
                    </a:gs>
                  </a:gsLst>
                  <a:lin ang="5400000" scaled="1"/>
                </a:gradFill>
                <a:effectLst>
                  <a:outerShdw dist="45791" dir="2021404" algn="ctr" rotWithShape="0">
                    <a:srgbClr val="9999FF"/>
                  </a:outerShdw>
                </a:effectLst>
                <a:latin typeface="Arial"/>
                <a:cs typeface="Arial"/>
              </a:rPr>
              <a:t>THCS</a:t>
            </a:r>
            <a:r>
              <a:rPr lang="en-US" sz="2000" kern="10" smtClean="0">
                <a:ln w="12700">
                  <a:solidFill>
                    <a:srgbClr val="3333CC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66FFCC">
                        <a:alpha val="50000"/>
                      </a:srgbClr>
                    </a:gs>
                    <a:gs pos="100000">
                      <a:srgbClr val="CC00FF"/>
                    </a:gs>
                  </a:gsLst>
                  <a:lin ang="5400000" scaled="1"/>
                </a:gradFill>
                <a:effectLst>
                  <a:outerShdw dist="45791" dir="2021404" algn="ctr" rotWithShape="0">
                    <a:srgbClr val="9999FF"/>
                  </a:outerShdw>
                </a:effectLst>
                <a:latin typeface="Arial"/>
                <a:cs typeface="Arial"/>
              </a:rPr>
              <a:t> ĐÔNG THẠNH</a:t>
            </a:r>
            <a:endParaRPr lang="en-US" sz="2000" kern="10">
              <a:ln w="12700">
                <a:solidFill>
                  <a:srgbClr val="3333CC"/>
                </a:solidFill>
                <a:round/>
                <a:headEnd/>
                <a:tailEnd/>
              </a:ln>
              <a:gradFill rotWithShape="1">
                <a:gsLst>
                  <a:gs pos="0">
                    <a:srgbClr val="66FFCC">
                      <a:alpha val="50000"/>
                    </a:srgbClr>
                  </a:gs>
                  <a:gs pos="100000">
                    <a:srgbClr val="CC00FF"/>
                  </a:gs>
                </a:gsLst>
                <a:lin ang="5400000" scaled="1"/>
              </a:gradFill>
              <a:effectLst>
                <a:outerShdw dist="45791" dir="2021404" algn="ctr" rotWithShape="0">
                  <a:srgbClr val="9999FF"/>
                </a:outerShdw>
              </a:effectLst>
              <a:latin typeface="Arial"/>
              <a:cs typeface="Arial"/>
            </a:endParaRPr>
          </a:p>
        </p:txBody>
      </p:sp>
      <p:sp>
        <p:nvSpPr>
          <p:cNvPr id="110602" name="Text Box 10"/>
          <p:cNvSpPr txBox="1">
            <a:spLocks noChangeArrowheads="1"/>
          </p:cNvSpPr>
          <p:nvPr/>
        </p:nvSpPr>
        <p:spPr bwMode="auto">
          <a:xfrm>
            <a:off x="762000" y="533400"/>
            <a:ext cx="7467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b="1" dirty="0">
                <a:solidFill>
                  <a:srgbClr val="006666"/>
                </a:solidFill>
              </a:rPr>
              <a:t>PHÒNG GIÁO DỤC ĐÀO TẠO HUYỆN HÓC MÔN</a:t>
            </a:r>
          </a:p>
        </p:txBody>
      </p:sp>
      <p:sp>
        <p:nvSpPr>
          <p:cNvPr id="11" name="WordArt 117"/>
          <p:cNvSpPr>
            <a:spLocks noChangeArrowheads="1" noChangeShapeType="1" noTextEdit="1"/>
          </p:cNvSpPr>
          <p:nvPr/>
        </p:nvSpPr>
        <p:spPr bwMode="auto">
          <a:xfrm>
            <a:off x="4495800" y="5410200"/>
            <a:ext cx="37338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B21E41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Giáo</a:t>
            </a:r>
            <a:r>
              <a:rPr lang="en-US" sz="3600" i="1" kern="1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B21E41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i="1" kern="1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B21E41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viên:Trần Thị Yến Phương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B21E41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pull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106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6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1106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358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358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358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2500"/>
                            </p:stCondLst>
                            <p:childTnLst>
                              <p:par>
                                <p:cTn id="18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2000"/>
                                        <p:tgtEl>
                                          <p:spTgt spid="358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5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3" dur="500"/>
                                        <p:tgtEl>
                                          <p:spTgt spid="1105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1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8)">
                                      <p:cBhvr>
                                        <p:cTn id="26" dur="2000"/>
                                        <p:tgtEl>
                                          <p:spTgt spid="113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4500"/>
                            </p:stCondLst>
                            <p:childTnLst>
                              <p:par>
                                <p:cTn id="28" presetID="12" presetClass="entr" presetSubtype="4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30" dur="500"/>
                                        <p:tgtEl>
                                          <p:spTgt spid="113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21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8)">
                                      <p:cBhvr>
                                        <p:cTn id="33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6500"/>
                            </p:stCondLst>
                            <p:childTnLst>
                              <p:par>
                                <p:cTn id="35" presetID="12" presetClass="entr" presetSubtype="4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3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381" grpId="0" animBg="1"/>
      <p:bldP spid="11381" grpId="1" animBg="1"/>
      <p:bldP spid="110601" grpId="0" animBg="1"/>
      <p:bldP spid="110602" grpId="0"/>
      <p:bldP spid="11" grpId="0" animBg="1"/>
      <p:bldP spid="11" grpId="1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228600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1078468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4478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828800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5602" name="AutoShape 2" descr="Bài 3: Các phương pháp nhân giống cây ăn quả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5604" name="AutoShape 4" descr="Bài 3: Các phương pháp nhân giống cây ăn quả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5606" name="AutoShape 6" descr="Bài 3: Các phương pháp nhân giống cây ăn quả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9" name="TextBox 8"/>
          <p:cNvSpPr txBox="1">
            <a:spLocks noChangeArrowheads="1"/>
          </p:cNvSpPr>
          <p:nvPr/>
        </p:nvSpPr>
        <p:spPr bwMode="auto">
          <a:xfrm>
            <a:off x="381000" y="2221468"/>
            <a:ext cx="8001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  <a:endParaRPr lang="en-US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0" name="Picture 4" descr="Trồng cây từ hạt 8 loại cây ăn quả có thể trồng từ hạt mà bạn nên trồng  trong nhà mình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219200" y="2786953"/>
            <a:ext cx="6858000" cy="3198726"/>
          </a:xfrm>
          <a:prstGeom prst="rect">
            <a:avLst/>
          </a:prstGeom>
          <a:noFill/>
        </p:spPr>
      </p:pic>
      <p:sp>
        <p:nvSpPr>
          <p:cNvPr id="11" name="TextBox 5"/>
          <p:cNvSpPr txBox="1">
            <a:spLocks noChangeArrowheads="1"/>
          </p:cNvSpPr>
          <p:nvPr/>
        </p:nvSpPr>
        <p:spPr bwMode="auto">
          <a:xfrm>
            <a:off x="354204" y="6248400"/>
            <a:ext cx="3684396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24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</a:t>
            </a:r>
            <a:r>
              <a:rPr lang="en-US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hương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:</a:t>
            </a:r>
            <a:endParaRPr lang="en-US" sz="24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2" name="TextBox 5"/>
          <p:cNvSpPr txBox="1">
            <a:spLocks noChangeArrowheads="1"/>
          </p:cNvSpPr>
          <p:nvPr/>
        </p:nvSpPr>
        <p:spPr bwMode="auto">
          <a:xfrm>
            <a:off x="3444910" y="6248400"/>
            <a:ext cx="4937090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400" dirty="0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sz="2400" dirty="0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sz="2400" dirty="0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trồng</a:t>
            </a:r>
            <a:r>
              <a:rPr lang="en-US" sz="2400" dirty="0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400" dirty="0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130F67"/>
                </a:solidFill>
                <a:latin typeface="Times New Roman" pitchFamily="18" charset="0"/>
                <a:cs typeface="Times New Roman" pitchFamily="18" charset="0"/>
              </a:rPr>
              <a:t>hạt</a:t>
            </a:r>
            <a:endParaRPr lang="en-US" sz="2400" dirty="0">
              <a:solidFill>
                <a:srgbClr val="130F67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22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27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32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  <p:bldP spid="9" grpId="0"/>
      <p:bldP spid="11" grpId="0"/>
      <p:bldP spid="1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228600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1078468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4478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828800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26" name="AutoShape 2" descr="Công dụng chữa bệnh thần kỳ của HẠT ĐU ĐỦ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030" name="Picture 6" descr="Hạt xoài mang đến những lợi ích không ngờ cho sức khỏe | VOV.VN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7200" y="2590800"/>
            <a:ext cx="3775674" cy="2514600"/>
          </a:xfrm>
          <a:prstGeom prst="rect">
            <a:avLst/>
          </a:prstGeom>
          <a:noFill/>
        </p:spPr>
      </p:pic>
      <p:sp>
        <p:nvSpPr>
          <p:cNvPr id="26626" name="AutoShape 2" descr="Phương pháp trồng xoài bằng hạt kích thích nảy mầm chỉ trong nháy mắt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26628" name="Picture 4" descr="Hạt quả xoài ngăn ngừa vi khuẩn gây chết người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410200" y="2590800"/>
            <a:ext cx="3417516" cy="2567539"/>
          </a:xfrm>
          <a:prstGeom prst="rect">
            <a:avLst/>
          </a:prstGeom>
          <a:noFill/>
        </p:spPr>
      </p:pic>
      <p:sp>
        <p:nvSpPr>
          <p:cNvPr id="11" name="Right Arrow 10"/>
          <p:cNvSpPr/>
          <p:nvPr/>
        </p:nvSpPr>
        <p:spPr>
          <a:xfrm>
            <a:off x="4572000" y="3810000"/>
            <a:ext cx="533400" cy="152400"/>
          </a:xfrm>
          <a:prstGeom prst="right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5" dur="500"/>
                                        <p:tgtEl>
                                          <p:spTgt spid="266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228600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1078468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4478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828800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26" name="AutoShape 2" descr="Công dụng chữa bệnh thần kỳ của HẠT ĐU ĐỦ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028" name="Picture 4" descr="Công dụng chữa bệnh thần kỳ của HẠT ĐU ĐỦ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81001" y="2590800"/>
            <a:ext cx="3505200" cy="2500827"/>
          </a:xfrm>
          <a:prstGeom prst="rect">
            <a:avLst/>
          </a:prstGeom>
          <a:noFill/>
        </p:spPr>
      </p:pic>
      <p:pic>
        <p:nvPicPr>
          <p:cNvPr id="25602" name="Picture 2" descr="Công dụng bất ngờ của hạt đu đủ mà bạn nên biết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181600" y="2590800"/>
            <a:ext cx="3581400" cy="2590800"/>
          </a:xfrm>
          <a:prstGeom prst="rect">
            <a:avLst/>
          </a:prstGeom>
          <a:noFill/>
        </p:spPr>
      </p:pic>
      <p:sp>
        <p:nvSpPr>
          <p:cNvPr id="10" name="Right Arrow 9"/>
          <p:cNvSpPr/>
          <p:nvPr/>
        </p:nvSpPr>
        <p:spPr>
          <a:xfrm>
            <a:off x="4267200" y="3810000"/>
            <a:ext cx="685800" cy="152400"/>
          </a:xfrm>
          <a:prstGeom prst="right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5" dur="500"/>
                                        <p:tgtEl>
                                          <p:spTgt spid="256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228600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1078468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4478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828800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26" name="AutoShape 2" descr="Công dụng chữa bệnh thần kỳ của HẠT ĐU ĐỦ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032" name="Picture 8" descr="Ăn hạt mít có tác dụng gì? | Vinmec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33600" y="2543174"/>
            <a:ext cx="4724400" cy="3248026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228600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1078468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4478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828800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26" name="AutoShape 2" descr="Công dụng chữa bệnh thần kỳ của HẠT ĐU ĐỦ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28674" name="Picture 2" descr="Sống mấy chục năm trời mới biết hột nhãn cũng ăn được, luộc rất ngon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181600" y="3276600"/>
            <a:ext cx="3678062" cy="2590800"/>
          </a:xfrm>
          <a:prstGeom prst="rect">
            <a:avLst/>
          </a:prstGeom>
          <a:noFill/>
        </p:spPr>
      </p:pic>
      <p:pic>
        <p:nvPicPr>
          <p:cNvPr id="28676" name="Picture 4" descr="Cây Nhãn Sớm Hưng Yên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7200" y="2438400"/>
            <a:ext cx="3048000" cy="4064001"/>
          </a:xfrm>
          <a:prstGeom prst="rect">
            <a:avLst/>
          </a:prstGeom>
          <a:noFill/>
        </p:spPr>
      </p:pic>
      <p:sp>
        <p:nvSpPr>
          <p:cNvPr id="10" name="Right Arrow 9"/>
          <p:cNvSpPr/>
          <p:nvPr/>
        </p:nvSpPr>
        <p:spPr>
          <a:xfrm>
            <a:off x="3886200" y="4343400"/>
            <a:ext cx="1066800" cy="228600"/>
          </a:xfrm>
          <a:prstGeom prst="right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86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" dur="500"/>
                                        <p:tgtEl>
                                          <p:spTgt spid="286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228600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1078468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4478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828800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4577" name="Rectangle 1"/>
          <p:cNvSpPr>
            <a:spLocks noChangeArrowheads="1"/>
          </p:cNvSpPr>
          <p:nvPr/>
        </p:nvSpPr>
        <p:spPr bwMode="auto">
          <a:xfrm>
            <a:off x="609600" y="2133600"/>
            <a:ext cx="8153400" cy="2169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just" defTabSz="914400" rtl="0" eaLnBrk="1" fontAlgn="base" latinLnBrk="0" hangingPunct="1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-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pháp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nhân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giống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hữu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tính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là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pháp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tạo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cây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con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bằng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hạt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.</a:t>
            </a:r>
            <a:endParaRPr kumimoji="0" lang="en-US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  <a:cs typeface="Times New Roman" pitchFamily="18" charset="0"/>
            </a:endParaRPr>
          </a:p>
          <a:p>
            <a:pPr marL="0" marR="0" lvl="0" indent="0" algn="just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Wingdings" pitchFamily="2" charset="2"/>
              <a:buChar char="v"/>
              <a:tabLst/>
            </a:pP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Một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số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điểm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cần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chú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ý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khi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tiền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hành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nhân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giống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hữu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1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tính</a:t>
            </a:r>
            <a:r>
              <a:rPr kumimoji="0" lang="en-US" b="1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:</a:t>
            </a:r>
            <a:endParaRPr kumimoji="0" lang="en-US" b="1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  <a:cs typeface="Times New Roman" pitchFamily="18" charset="0"/>
            </a:endParaRPr>
          </a:p>
          <a:p>
            <a:pPr marL="0" marR="0" lvl="0" indent="0" algn="just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-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Phải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biết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đặc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tính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chín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của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hạt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để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có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biện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pháp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xử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lí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phù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hợp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.</a:t>
            </a:r>
            <a:endParaRPr kumimoji="0" lang="en-US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  <a:cs typeface="Times New Roman" pitchFamily="18" charset="0"/>
            </a:endParaRPr>
          </a:p>
          <a:p>
            <a:pPr marL="0" marR="0" lvl="0" indent="0" algn="just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-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Khi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gieo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hạt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trên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luống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hoặc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trong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bầu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đất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phải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tưới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nước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,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phủ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rơm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rạ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để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giữ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ấm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và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chăm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sóc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xuyên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 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cho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cây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phát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triển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</a:t>
            </a:r>
            <a:r>
              <a:rPr kumimoji="0" lang="en-US" b="0" i="0" u="none" strike="noStrike" cap="none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tốt</a:t>
            </a:r>
            <a:r>
              <a:rPr kumimoji="0" lang="en-US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.</a:t>
            </a:r>
            <a:endParaRPr kumimoji="0" lang="en-US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457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457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2457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2457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87868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7620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148477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453277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859469" y="1822609"/>
            <a:ext cx="37273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altLang="en-US" b="1" u="sng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2. Phương pháp nhân giống vô tính: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85800" y="2082969"/>
            <a:ext cx="2743200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vi-VN" b="1" dirty="0">
                <a:solidFill>
                  <a:srgbClr val="CC00FF"/>
                </a:solidFill>
                <a:latin typeface="+mj-lt"/>
              </a:rPr>
              <a:t>Chiết 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</a:t>
            </a:r>
            <a:endParaRPr lang="vi-VN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9698" name="AutoShape 2" descr="Cách chiết cành cây Bưởi Diễn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9700" name="AutoShape 4" descr="Cách chiết cành cây Bưởi Diễn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9702" name="AutoShape 6" descr="Bài 5: Thực hành Chiết cành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9704" name="AutoShape 8" descr="Công nghệ 9 Bài 5: Thực hành chiết cành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9706" name="AutoShape 10" descr="Hướng dẫn kỹ thuật Chiết Cành Cây Lộc Vừng đơn giản - VƯS1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9708" name="AutoShape 12" descr="Hướng dẫn kỹ thuật Chiết Cành Cây Lộc Vừng đơn giản - VƯS1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29710" name="Picture 14" descr="Kỹ thuật nhân giống cây ăn quả bằng phương pháp chiết cành - Báo Nam Định  điện tử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752600" y="2667000"/>
            <a:ext cx="4876800" cy="2743201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87868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7620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148477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453277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859469" y="1822609"/>
            <a:ext cx="37273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altLang="en-US" b="1" u="sng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2. Phương pháp nhân giống vô tính: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85800" y="2215277"/>
            <a:ext cx="8077200" cy="25853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vi-VN" b="1" dirty="0">
                <a:solidFill>
                  <a:srgbClr val="CC00FF"/>
                </a:solidFill>
                <a:latin typeface="+mj-lt"/>
              </a:rPr>
              <a:t>Chiết 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là phương pháp nhân giống bằng cách tách cành từ cây mẹ tạo thành cây con.</a:t>
            </a:r>
          </a:p>
          <a:p>
            <a:pPr>
              <a:lnSpc>
                <a:spcPct val="150000"/>
              </a:lnSpc>
            </a:pPr>
            <a:r>
              <a:rPr lang="en-US" dirty="0" smtClean="0">
                <a:latin typeface="+mj-lt"/>
              </a:rPr>
              <a:t>- </a:t>
            </a:r>
            <a:r>
              <a:rPr lang="vi-VN" dirty="0" smtClean="0">
                <a:latin typeface="+mj-lt"/>
              </a:rPr>
              <a:t>Cành </a:t>
            </a:r>
            <a:r>
              <a:rPr lang="vi-VN" dirty="0">
                <a:latin typeface="+mj-lt"/>
              </a:rPr>
              <a:t>chiết phải là cành khoẻ, có 1- 2 năm tuổi, không bị sâu, bệnh, ở giữa tầng tán cây vươn ra ánh sáng, đường kính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tùy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thuộc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từng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cây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lnSpc>
                <a:spcPct val="150000"/>
              </a:lnSpc>
            </a:pPr>
            <a:r>
              <a:rPr lang="en-US" dirty="0" smtClean="0">
                <a:latin typeface="+mj-lt"/>
              </a:rPr>
              <a:t>- </a:t>
            </a:r>
            <a:r>
              <a:rPr lang="vi-VN" dirty="0" smtClean="0">
                <a:latin typeface="+mj-lt"/>
              </a:rPr>
              <a:t>Thời vụ</a:t>
            </a:r>
            <a:r>
              <a:rPr lang="en-US" dirty="0">
                <a:latin typeface="+mj-lt"/>
              </a:rPr>
              <a:t>:</a:t>
            </a:r>
            <a:r>
              <a:rPr lang="vi-VN" dirty="0">
                <a:latin typeface="+mj-lt"/>
              </a:rPr>
              <a:t>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+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Miền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Bắc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vụ xuân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từ tháng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(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2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– 4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) và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vụ thu tháng 8 –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9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               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+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Miền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Nam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vào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đầu mùa mưa (tháng 4 – 5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)</a:t>
            </a:r>
            <a:endParaRPr lang="vi-VN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0" dur="500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87868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7620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148477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453277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859469" y="1822609"/>
            <a:ext cx="37273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altLang="en-US" b="1" u="sng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2. Phương pháp nhân giống vô tính: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85800" y="2215277"/>
            <a:ext cx="8077200" cy="25853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vi-VN" b="1" dirty="0">
                <a:solidFill>
                  <a:srgbClr val="CC00FF"/>
                </a:solidFill>
                <a:latin typeface="+mj-lt"/>
              </a:rPr>
              <a:t>Chiết 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là phương pháp nhân giống bằng cách tách cành từ cây mẹ tạo thành cây con.</a:t>
            </a:r>
          </a:p>
          <a:p>
            <a:pPr>
              <a:lnSpc>
                <a:spcPct val="150000"/>
              </a:lnSpc>
            </a:pPr>
            <a:r>
              <a:rPr lang="en-US" dirty="0" smtClean="0">
                <a:latin typeface="+mj-lt"/>
              </a:rPr>
              <a:t>- </a:t>
            </a:r>
            <a:r>
              <a:rPr lang="vi-VN" dirty="0" smtClean="0">
                <a:latin typeface="+mj-lt"/>
              </a:rPr>
              <a:t>Cành </a:t>
            </a:r>
            <a:r>
              <a:rPr lang="vi-VN" dirty="0">
                <a:latin typeface="+mj-lt"/>
              </a:rPr>
              <a:t>chiết phải là cành khoẻ, có 1- 2 năm tuổi, không bị sâu, bệnh, ở giữa tầng tán cây vươn ra ánh sáng, đường kính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tùy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thuộc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từng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cây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lnSpc>
                <a:spcPct val="150000"/>
              </a:lnSpc>
            </a:pPr>
            <a:r>
              <a:rPr lang="en-US" dirty="0" smtClean="0">
                <a:latin typeface="+mj-lt"/>
              </a:rPr>
              <a:t>- </a:t>
            </a:r>
            <a:r>
              <a:rPr lang="vi-VN" dirty="0" smtClean="0">
                <a:latin typeface="+mj-lt"/>
              </a:rPr>
              <a:t>Thời vụ</a:t>
            </a:r>
            <a:r>
              <a:rPr lang="en-US" dirty="0">
                <a:latin typeface="+mj-lt"/>
              </a:rPr>
              <a:t>:</a:t>
            </a:r>
            <a:r>
              <a:rPr lang="vi-VN" dirty="0">
                <a:latin typeface="+mj-lt"/>
              </a:rPr>
              <a:t>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+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Miền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Bắc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vụ xuân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từ tháng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(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2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– 4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) và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vụ thu tháng 8 –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9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               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+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Miền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Nam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vào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đầu mùa mưa (tháng 4 – 5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)</a:t>
            </a:r>
            <a:endParaRPr lang="vi-VN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0" dur="500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87868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7620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148477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453277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859469" y="1822609"/>
            <a:ext cx="37273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altLang="en-US" b="1" u="sng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2. Phương pháp nhân giống vô tính: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914400" y="2133600"/>
            <a:ext cx="8077200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vi-VN" b="1" dirty="0">
                <a:solidFill>
                  <a:srgbClr val="CC00FF"/>
                </a:solidFill>
                <a:latin typeface="+mj-lt"/>
              </a:rPr>
              <a:t>Chiết 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</a:t>
            </a:r>
          </a:p>
        </p:txBody>
      </p:sp>
      <p:sp>
        <p:nvSpPr>
          <p:cNvPr id="9" name="Rectangle 8"/>
          <p:cNvSpPr/>
          <p:nvPr/>
        </p:nvSpPr>
        <p:spPr>
          <a:xfrm>
            <a:off x="914400" y="2463969"/>
            <a:ext cx="8077200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en-US" b="1" dirty="0" err="1" smtClean="0">
                <a:solidFill>
                  <a:srgbClr val="CC00FF"/>
                </a:solidFill>
                <a:latin typeface="+mj-lt"/>
              </a:rPr>
              <a:t>Giâm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87868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7620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1148477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453277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859469" y="1822609"/>
            <a:ext cx="37273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altLang="en-US" b="1" u="sng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2. Phương pháp nhân giống vô tính: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914400" y="2133600"/>
            <a:ext cx="8077200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vi-VN" b="1" dirty="0">
                <a:solidFill>
                  <a:srgbClr val="CC00FF"/>
                </a:solidFill>
                <a:latin typeface="+mj-lt"/>
              </a:rPr>
              <a:t>Chiết 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</a:t>
            </a:r>
          </a:p>
        </p:txBody>
      </p:sp>
      <p:sp>
        <p:nvSpPr>
          <p:cNvPr id="9" name="Rectangle 8"/>
          <p:cNvSpPr/>
          <p:nvPr/>
        </p:nvSpPr>
        <p:spPr>
          <a:xfrm>
            <a:off x="914400" y="2463969"/>
            <a:ext cx="8077200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en-US" b="1" dirty="0" err="1" smtClean="0">
                <a:solidFill>
                  <a:srgbClr val="CC00FF"/>
                </a:solidFill>
                <a:latin typeface="+mj-lt"/>
              </a:rPr>
              <a:t>Giâm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</a:t>
            </a:r>
          </a:p>
        </p:txBody>
      </p:sp>
      <p:pic>
        <p:nvPicPr>
          <p:cNvPr id="31746" name="Picture 2" descr="Nhân giống cây có múi: Nhân giống bằng phương pháp giâm cành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33400" y="3171825"/>
            <a:ext cx="3429000" cy="2314575"/>
          </a:xfrm>
          <a:prstGeom prst="rect">
            <a:avLst/>
          </a:prstGeom>
          <a:noFill/>
        </p:spPr>
      </p:pic>
      <p:pic>
        <p:nvPicPr>
          <p:cNvPr id="31748" name="Picture 4" descr="Kích thích ra rễ cành giâm cây thân gỗ bằng NAA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029200" y="3200400"/>
            <a:ext cx="3493696" cy="2286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317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317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87868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6858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9906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219200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859469" y="1535668"/>
            <a:ext cx="37273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altLang="en-US" b="1" u="sng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2. Phương pháp nhân giống vô tính: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914400" y="1752600"/>
            <a:ext cx="8077200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vi-VN" b="1" dirty="0">
                <a:solidFill>
                  <a:srgbClr val="CC00FF"/>
                </a:solidFill>
                <a:latin typeface="+mj-lt"/>
              </a:rPr>
              <a:t>Chiết 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</a:t>
            </a:r>
          </a:p>
        </p:txBody>
      </p:sp>
      <p:sp>
        <p:nvSpPr>
          <p:cNvPr id="9" name="Rectangle 8"/>
          <p:cNvSpPr/>
          <p:nvPr/>
        </p:nvSpPr>
        <p:spPr>
          <a:xfrm>
            <a:off x="914400" y="2174081"/>
            <a:ext cx="7696200" cy="36933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b.</a:t>
            </a:r>
            <a:r>
              <a:rPr lang="vi-VN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Giâm</a:t>
            </a:r>
            <a:r>
              <a:rPr lang="vi-VN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 cành</a:t>
            </a:r>
            <a:r>
              <a:rPr lang="en-US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: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  là phương pháp nhân giống dựa trên khả năng hình thành rễ phụ của đoạn cành (đoạn rễ) đã cắt rời khỏi cây mẹ.</a:t>
            </a:r>
          </a:p>
          <a:p>
            <a:pPr>
              <a:buFont typeface="Wingdings" pitchFamily="2" charset="2"/>
              <a:buChar char="v"/>
            </a:pPr>
            <a:r>
              <a:rPr lang="vi-VN" dirty="0">
                <a:latin typeface="Times New Roman" pitchFamily="18" charset="0"/>
                <a:cs typeface="Times New Roman" pitchFamily="18" charset="0"/>
              </a:rPr>
              <a:t>Cần làm tốt các kĩ thuật sau:</a:t>
            </a:r>
          </a:p>
          <a:p>
            <a:r>
              <a:rPr lang="vi-VN" dirty="0">
                <a:latin typeface="Times New Roman" pitchFamily="18" charset="0"/>
                <a:cs typeface="Times New Roman" pitchFamily="18" charset="0"/>
              </a:rPr>
              <a:t>- Làm nhà giâm cành nơi thoáng mát, gần nơi ra ngôi cây con. </a:t>
            </a:r>
          </a:p>
          <a:p>
            <a:r>
              <a:rPr lang="vi-VN" dirty="0">
                <a:latin typeface="Times New Roman" pitchFamily="18" charset="0"/>
                <a:cs typeface="Times New Roman" pitchFamily="18" charset="0"/>
              </a:rPr>
              <a:t>- Chọn những cành non 1- 2 năm tuổi, ở giữa tầng tán cây vươn ra ánh sáng chưa ra hoa, quả và không bị sâu, bệnh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dirty="0">
              <a:latin typeface="Times New Roman" pitchFamily="18" charset="0"/>
              <a:cs typeface="Times New Roman" pitchFamily="18" charset="0"/>
            </a:endParaRPr>
          </a:p>
          <a:p>
            <a:r>
              <a:rPr lang="vi-VN" dirty="0">
                <a:latin typeface="Times New Roman" pitchFamily="18" charset="0"/>
                <a:cs typeface="Times New Roman" pitchFamily="18" charset="0"/>
              </a:rPr>
              <a:t>- Thời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vụ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chiết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cành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dirty="0">
              <a:latin typeface="Times New Roman" pitchFamily="18" charset="0"/>
              <a:cs typeface="Times New Roman" pitchFamily="18" charset="0"/>
            </a:endParaRPr>
          </a:p>
          <a:p>
            <a:r>
              <a:rPr lang="vi-VN" dirty="0">
                <a:latin typeface="Times New Roman" pitchFamily="18" charset="0"/>
                <a:cs typeface="Times New Roman" pitchFamily="18" charset="0"/>
              </a:rPr>
              <a:t>- Trước khi giâm, nhúng gốc hom vào dung dịch chất kích thích ra rễ với nồng độ và thời gian thích hợp.</a:t>
            </a:r>
          </a:p>
          <a:p>
            <a:r>
              <a:rPr lang="vi-VN" dirty="0">
                <a:latin typeface="Times New Roman" pitchFamily="18" charset="0"/>
                <a:cs typeface="Times New Roman" pitchFamily="18" charset="0"/>
              </a:rPr>
              <a:t>- Mật độ giâm cành phải đảm bảo nguyên tắc là các lá không che khuất nhau.</a:t>
            </a:r>
          </a:p>
          <a:p>
            <a:r>
              <a:rPr lang="vi-VN" dirty="0">
                <a:latin typeface="Times New Roman" pitchFamily="18" charset="0"/>
                <a:cs typeface="Times New Roman" pitchFamily="18" charset="0"/>
              </a:rPr>
              <a:t>- Từ sau khi cắm cành giâm đến lúc ra rễ, phải thường xuyên duy trì độ ẩm trên mặt lá và đất.</a:t>
            </a:r>
          </a:p>
          <a:p>
            <a:endParaRPr lang="vi-VN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7" dur="500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2" dur="500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7" dur="500"/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37" dur="500"/>
                                        <p:tgtEl>
                                          <p:spTgt spid="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2" dur="500"/>
                                        <p:tgtEl>
                                          <p:spTgt spid="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ordArt 117"/>
          <p:cNvSpPr>
            <a:spLocks noChangeArrowheads="1" noChangeShapeType="1" noTextEdit="1"/>
          </p:cNvSpPr>
          <p:nvPr/>
        </p:nvSpPr>
        <p:spPr bwMode="auto">
          <a:xfrm>
            <a:off x="304800" y="87868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609600" y="6858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XÂY DỰNG VƯỜN ƯƠM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33400" y="990600"/>
            <a:ext cx="7391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CÁC PHƯƠNG PHÁP NHÂN GIỐNG CÂY </a:t>
            </a:r>
            <a:r>
              <a:rPr lang="en-US" alt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 QUẢ :</a:t>
            </a:r>
            <a:endParaRPr lang="en-US" altLang="en-US" b="1" dirty="0">
              <a:solidFill>
                <a:srgbClr val="FF0000"/>
              </a:solidFill>
            </a:endParaRPr>
          </a:p>
        </p:txBody>
      </p:sp>
      <p:sp>
        <p:nvSpPr>
          <p:cNvPr id="8" name="Text Box 26"/>
          <p:cNvSpPr txBox="1">
            <a:spLocks noChangeArrowheads="1"/>
          </p:cNvSpPr>
          <p:nvPr/>
        </p:nvSpPr>
        <p:spPr bwMode="auto">
          <a:xfrm>
            <a:off x="838200" y="1219200"/>
            <a:ext cx="4953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hữu</a:t>
            </a:r>
            <a:r>
              <a:rPr lang="en-US" altLang="en-US" b="1" u="sng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u="sng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859469" y="1535668"/>
            <a:ext cx="37273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vi-VN" altLang="en-US" b="1" u="sng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2. Phương pháp nhân giống vô tính:</a:t>
            </a:r>
            <a:endParaRPr lang="en-US" altLang="en-US" b="1" u="sng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914400" y="1752600"/>
            <a:ext cx="8077200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+mj-lt"/>
              </a:rPr>
              <a:t>a.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 </a:t>
            </a:r>
            <a:r>
              <a:rPr lang="vi-VN" b="1" dirty="0">
                <a:solidFill>
                  <a:srgbClr val="CC00FF"/>
                </a:solidFill>
                <a:latin typeface="+mj-lt"/>
              </a:rPr>
              <a:t>Chiết </a:t>
            </a:r>
            <a:r>
              <a:rPr lang="vi-VN" b="1" dirty="0" smtClean="0">
                <a:solidFill>
                  <a:srgbClr val="CC00FF"/>
                </a:solidFill>
                <a:latin typeface="+mj-lt"/>
              </a:rPr>
              <a:t>cành</a:t>
            </a:r>
            <a:r>
              <a:rPr lang="en-US" b="1" dirty="0" smtClean="0">
                <a:solidFill>
                  <a:srgbClr val="CC00FF"/>
                </a:solidFill>
                <a:latin typeface="+mj-lt"/>
              </a:rPr>
              <a:t>:</a:t>
            </a:r>
            <a:r>
              <a:rPr lang="vi-VN" dirty="0">
                <a:latin typeface="+mj-lt"/>
              </a:rPr>
              <a:t> </a:t>
            </a:r>
          </a:p>
        </p:txBody>
      </p:sp>
      <p:sp>
        <p:nvSpPr>
          <p:cNvPr id="9" name="Rectangle 8"/>
          <p:cNvSpPr/>
          <p:nvPr/>
        </p:nvSpPr>
        <p:spPr>
          <a:xfrm>
            <a:off x="914400" y="2174081"/>
            <a:ext cx="1676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b.</a:t>
            </a:r>
            <a:r>
              <a:rPr lang="vi-VN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Giâm</a:t>
            </a:r>
            <a:r>
              <a:rPr lang="vi-VN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 cành</a:t>
            </a:r>
            <a:r>
              <a:rPr lang="en-US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: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 </a:t>
            </a:r>
          </a:p>
        </p:txBody>
      </p:sp>
      <p:sp>
        <p:nvSpPr>
          <p:cNvPr id="13" name="Rectangle 12"/>
          <p:cNvSpPr/>
          <p:nvPr/>
        </p:nvSpPr>
        <p:spPr>
          <a:xfrm>
            <a:off x="914400" y="2458283"/>
            <a:ext cx="8001000" cy="35548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en-US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c.</a:t>
            </a:r>
            <a:r>
              <a:rPr lang="vi-VN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b="1" dirty="0" smtClean="0">
                <a:solidFill>
                  <a:srgbClr val="CC00FF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l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à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phương pháp gắn một đoạn cành (hoặc cành) hay mắt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lên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gốc của cây cùng họ để tạo nên một cây mới.</a:t>
            </a:r>
          </a:p>
          <a:p>
            <a:pPr>
              <a:lnSpc>
                <a:spcPct val="150000"/>
              </a:lnSpc>
              <a:buFont typeface="Wingdings" pitchFamily="2" charset="2"/>
              <a:buChar char="v"/>
            </a:pPr>
            <a:r>
              <a:rPr lang="vi-VN" dirty="0">
                <a:latin typeface="Times New Roman" pitchFamily="18" charset="0"/>
                <a:cs typeface="Times New Roman" pitchFamily="18" charset="0"/>
              </a:rPr>
              <a:t>Để ghép đạt kết quả, cần làm tốt các việc sau:</a:t>
            </a:r>
          </a:p>
          <a:p>
            <a:pPr>
              <a:lnSpc>
                <a:spcPct val="150000"/>
              </a:lnSpc>
            </a:pPr>
            <a:r>
              <a:rPr lang="vi-VN" dirty="0">
                <a:latin typeface="Times New Roman" pitchFamily="18" charset="0"/>
                <a:cs typeface="Times New Roman" pitchFamily="18" charset="0"/>
              </a:rPr>
              <a:t>- Chọn cành ghép, mắt ghép ở trên cây mẹ có năng suất cao, ổn định, chất lượng tốt. </a:t>
            </a:r>
          </a:p>
          <a:p>
            <a:pPr>
              <a:lnSpc>
                <a:spcPct val="150000"/>
              </a:lnSpc>
              <a:buFontTx/>
              <a:buChar char="-"/>
            </a:pP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Chọn </a:t>
            </a:r>
            <a:r>
              <a:rPr lang="vi-VN" dirty="0">
                <a:latin typeface="Times New Roman" pitchFamily="18" charset="0"/>
                <a:cs typeface="Times New Roman" pitchFamily="18" charset="0"/>
              </a:rPr>
              <a:t>cây gốc ghép được ghiep từ hạt của các cây cùng họ với cành ghép, là giống 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địa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dirty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  <a:buFont typeface="Wingdings" pitchFamily="2" charset="2"/>
              <a:buChar char="v"/>
            </a:pPr>
            <a:r>
              <a:rPr lang="vi-VN" dirty="0">
                <a:latin typeface="Times New Roman" pitchFamily="18" charset="0"/>
                <a:cs typeface="Times New Roman" pitchFamily="18" charset="0"/>
              </a:rPr>
              <a:t>Có hai cách ghép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>: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fontAlgn="base"/>
            <a:r>
              <a:rPr lang="en-US" dirty="0">
                <a:latin typeface="Times New Roman" pitchFamily="18" charset="0"/>
                <a:cs typeface="Times New Roman" pitchFamily="18" charset="0"/>
              </a:rPr>
              <a:t>+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cành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áp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chẻ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nêm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fontAlgn="base"/>
            <a:r>
              <a:rPr lang="en-US" dirty="0">
                <a:latin typeface="Times New Roman" pitchFamily="18" charset="0"/>
                <a:cs typeface="Times New Roman" pitchFamily="18" charset="0"/>
              </a:rPr>
              <a:t>+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mắt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cửa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sổ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mắt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kiểu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chữ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T,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mắt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nhỏ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gỗ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1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1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1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1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533400" y="1219960"/>
          <a:ext cx="8229600" cy="5485640"/>
        </p:xfrm>
        <a:graphic>
          <a:graphicData uri="http://schemas.openxmlformats.org/drawingml/2006/table">
            <a:tbl>
              <a:tblPr/>
              <a:tblGrid>
                <a:gridCol w="2133600"/>
                <a:gridCol w="3311344"/>
                <a:gridCol w="2784656"/>
              </a:tblGrid>
              <a:tr h="291998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50000"/>
                        </a:lnSpc>
                      </a:pPr>
                      <a:r>
                        <a:rPr lang="vi-VN" sz="1400" b="1" dirty="0">
                          <a:latin typeface="+mj-lt"/>
                        </a:rPr>
                        <a:t>Phương pháp nhân giống</a:t>
                      </a:r>
                      <a:endParaRPr lang="vi-VN" sz="1400" dirty="0">
                        <a:latin typeface="+mj-lt"/>
                      </a:endParaRP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ase">
                        <a:lnSpc>
                          <a:spcPct val="150000"/>
                        </a:lnSpc>
                      </a:pPr>
                      <a:r>
                        <a:rPr lang="vi-VN" sz="1400" b="1">
                          <a:latin typeface="+mj-lt"/>
                        </a:rPr>
                        <a:t>Ưu điểm</a:t>
                      </a:r>
                      <a:endParaRPr lang="vi-VN" sz="1400">
                        <a:latin typeface="+mj-lt"/>
                      </a:endParaRP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ase">
                        <a:lnSpc>
                          <a:spcPct val="150000"/>
                        </a:lnSpc>
                      </a:pPr>
                      <a:r>
                        <a:rPr lang="vi-VN" sz="1400" b="1">
                          <a:latin typeface="+mj-lt"/>
                        </a:rPr>
                        <a:t>Nhược điểm</a:t>
                      </a:r>
                      <a:endParaRPr lang="vi-VN" sz="1400">
                        <a:latin typeface="+mj-lt"/>
                      </a:endParaRP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29994"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+mj-lt"/>
                        </a:rPr>
                        <a:t>1. </a:t>
                      </a:r>
                      <a:r>
                        <a:rPr lang="en-US" sz="1400" dirty="0" err="1">
                          <a:latin typeface="+mj-lt"/>
                        </a:rPr>
                        <a:t>Gieo</a:t>
                      </a:r>
                      <a:r>
                        <a:rPr lang="en-US" sz="1400" dirty="0">
                          <a:latin typeface="+mj-lt"/>
                        </a:rPr>
                        <a:t> </a:t>
                      </a:r>
                      <a:r>
                        <a:rPr lang="en-US" sz="1400" dirty="0" err="1">
                          <a:latin typeface="+mj-lt"/>
                        </a:rPr>
                        <a:t>hạt</a:t>
                      </a:r>
                      <a:endParaRPr lang="en-US" sz="1400" dirty="0">
                        <a:latin typeface="+mj-lt"/>
                      </a:endParaRP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Đơn giản, dễ làm, chi phí ít.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Hệ số nhân giống cao.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Cây sống lâu.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Khó giữ được đặc tính của cây mẹ.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Lâu ra hoa, quả.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948992"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>
                          <a:latin typeface="+mj-lt"/>
                        </a:rPr>
                        <a:t>2. Chiết cành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Giữ được đặc tính của cây mẹ.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  Ra hoa, quả sớm.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Mau cho cây giống.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Hệ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nhân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giống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thấp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Cây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chóng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cỗi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Tốn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công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948992"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>
                          <a:latin typeface="+mj-lt"/>
                        </a:rPr>
                        <a:t>3. Giâm cành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Giữ được đặc tính của cây mẹ.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  Ra hoa, quả sớm.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 dirty="0">
                          <a:latin typeface="+mj-lt"/>
                        </a:rPr>
                        <a:t>- Hệ số nhân giống cao.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Đòi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hỏi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kỹ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thuật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thiết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bị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cần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thiết</a:t>
                      </a:r>
                      <a:endParaRPr lang="en-US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(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Nhà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giâm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).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605987"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+mj-lt"/>
                        </a:rPr>
                        <a:t>4. </a:t>
                      </a:r>
                      <a:r>
                        <a:rPr lang="en-US" sz="1400" dirty="0" err="1">
                          <a:latin typeface="+mj-lt"/>
                        </a:rPr>
                        <a:t>Ghép</a:t>
                      </a:r>
                      <a:endParaRPr lang="en-US" sz="1400" dirty="0">
                        <a:latin typeface="+mj-lt"/>
                      </a:endParaRP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+mj-lt"/>
                        </a:rPr>
                        <a:t> 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+mj-lt"/>
                        </a:rPr>
                        <a:t> 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+mj-lt"/>
                        </a:rPr>
                        <a:t> 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>
                          <a:latin typeface="+mj-lt"/>
                        </a:rPr>
                        <a:t>- Giữ được đặc tính của cây mẹ.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>
                          <a:latin typeface="+mj-lt"/>
                        </a:rPr>
                        <a:t>- Ra hoa, quả sớm.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>
                          <a:latin typeface="+mj-lt"/>
                        </a:rPr>
                        <a:t>- Hệ số nhân giống cao.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>
                          <a:latin typeface="+mj-lt"/>
                        </a:rPr>
                        <a:t>- Tăng sức chống chịu với điều kiện ngoại cảnh.</a:t>
                      </a: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vi-VN" sz="1400">
                          <a:latin typeface="+mj-lt"/>
                        </a:rPr>
                        <a:t>- Duy trì được nòi giống.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Đòi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hỏi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kỹ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thuật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phức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tạp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trong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việc</a:t>
                      </a:r>
                      <a:endParaRPr lang="en-US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fontAlgn="base">
                        <a:lnSpc>
                          <a:spcPct val="150000"/>
                        </a:lnSpc>
                      </a:pP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chọn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gốc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ghép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cành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ghép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thao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tác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r>
                        <a:rPr lang="en-US" sz="1400" dirty="0" err="1">
                          <a:latin typeface="Times New Roman" pitchFamily="18" charset="0"/>
                          <a:cs typeface="Times New Roman" pitchFamily="18" charset="0"/>
                        </a:rPr>
                        <a:t>ghép</a:t>
                      </a:r>
                      <a:r>
                        <a:rPr lang="en-US" sz="1400" dirty="0"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</a:p>
                  </a:txBody>
                  <a:tcPr marL="72999" marR="72999" marT="36500" marB="36500" anchor="ctr">
                    <a:lnL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32770" name="AutoShape 2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3457575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1" name="AutoShape 3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3168650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2" name="AutoShape 4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2879725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3" name="AutoShape 5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2590800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4" name="AutoShape 6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2301875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5" name="AutoShape 7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1814513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6" name="AutoShape 8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1525588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7" name="AutoShape 9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1236663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8" name="AutoShape 10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947738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79" name="AutoShape 11" descr="https://toploigiai.vn/_nuxt/img/icon-smallbook-blue.baebaf6.svg"/>
          <p:cNvSpPr>
            <a:spLocks noChangeAspect="1" noChangeArrowheads="1"/>
          </p:cNvSpPr>
          <p:nvPr/>
        </p:nvSpPr>
        <p:spPr bwMode="auto">
          <a:xfrm>
            <a:off x="119063" y="-658813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80" name="AutoShape 12" descr="top loi giai">
            <a:hlinkClick r:id="rId2"/>
          </p:cNvPr>
          <p:cNvSpPr>
            <a:spLocks noChangeAspect="1" noChangeArrowheads="1"/>
          </p:cNvSpPr>
          <p:nvPr/>
        </p:nvSpPr>
        <p:spPr bwMode="auto">
          <a:xfrm>
            <a:off x="63500" y="544513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782" name="AutoShape 14" descr="data:image/svg+xml;base64,PHN2ZyB3aWR0aD0iMzgiIGhlaWdodD0iMzgiIHZpZXdCb3g9IjAgMCAzOCAzOCIgZmlsbD0ibm9uZSIgeG1sbnM9Imh0dHA6Ly93d3cudzMub3JnLzIwMDAvc3ZnIj4KPHJlY3QgeD0iMTYiIHdpZHRoPSI3IiBoZWlnaHQ9IjM4IiByeD0iMy41IiBmaWxsPSJ3aGl0ZSIvPgo8cmVjdCB5PSIyMyIgd2lkdGg9IjciIGhlaWdodD0iMzgiIHJ4PSIzLjUiIHRyYW5zZm9ybT0icm90YXRlKC05MCAwIDIzKSIgZmlsbD0id2hpdGUiLz4KPC9zdmc+Cg=="/>
          <p:cNvSpPr>
            <a:spLocks noChangeAspect="1" noChangeArrowheads="1"/>
          </p:cNvSpPr>
          <p:nvPr/>
        </p:nvSpPr>
        <p:spPr bwMode="auto">
          <a:xfrm>
            <a:off x="38100" y="-22225"/>
            <a:ext cx="304800" cy="304800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" name="Text Box 26"/>
          <p:cNvSpPr txBox="1">
            <a:spLocks noChangeArrowheads="1"/>
          </p:cNvSpPr>
          <p:nvPr/>
        </p:nvSpPr>
        <p:spPr bwMode="auto">
          <a:xfrm>
            <a:off x="838200" y="762760"/>
            <a:ext cx="80010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  <a:buFont typeface="Wingdings" pitchFamily="2" charset="2"/>
              <a:buChar char="v"/>
            </a:pP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Ưu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nhược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phương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pháp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giống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cây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ăn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altLang="en-US" b="1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alt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:</a:t>
            </a:r>
            <a:endParaRPr lang="en-US" altLang="en-US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0" name="WordArt 117"/>
          <p:cNvSpPr>
            <a:spLocks noChangeArrowheads="1" noChangeShapeType="1" noTextEdit="1"/>
          </p:cNvSpPr>
          <p:nvPr/>
        </p:nvSpPr>
        <p:spPr bwMode="auto">
          <a:xfrm>
            <a:off x="533400" y="152400"/>
            <a:ext cx="8382000" cy="609600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0"/>
              </a:avLst>
            </a:prstTxWarp>
          </a:bodyPr>
          <a:lstStyle/>
          <a:p>
            <a:pPr algn="ctr"/>
            <a:r>
              <a:rPr lang="en-US" sz="3600" i="1" kern="10" dirty="0" err="1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i="1" kern="10" dirty="0" smtClean="0">
                <a:ln w="25400">
                  <a:solidFill>
                    <a:schemeClr val="hlink"/>
                  </a:solidFill>
                  <a:round/>
                  <a:headEnd/>
                  <a:tailEnd/>
                </a:ln>
                <a:solidFill>
                  <a:srgbClr val="EF1175"/>
                </a:solidFill>
                <a:effectLst>
                  <a:outerShdw dist="53882" dir="2700000" algn="ctr" rotWithShape="0">
                    <a:srgbClr val="CCFF66">
                      <a:alpha val="79999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3: CÁC PHƯƠNG PHÁP NHÂN GIỐNG CÂY ĂN QUẢ </a:t>
            </a:r>
            <a:endParaRPr lang="en-US" sz="3600" i="1" kern="10" dirty="0">
              <a:ln w="25400">
                <a:solidFill>
                  <a:schemeClr val="hlink"/>
                </a:solidFill>
                <a:round/>
                <a:headEnd/>
                <a:tailEnd/>
              </a:ln>
              <a:solidFill>
                <a:srgbClr val="EF1175"/>
              </a:solidFill>
              <a:effectLst>
                <a:outerShdw dist="53882" dir="2700000" algn="ctr" rotWithShape="0">
                  <a:srgbClr val="CCFF66">
                    <a:alpha val="79999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2979</TotalTime>
  <Words>1076</Words>
  <Application>Microsoft Office PowerPoint</Application>
  <PresentationFormat>On-screen Show (4:3)</PresentationFormat>
  <Paragraphs>141</Paragraphs>
  <Slides>15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0" baseType="lpstr">
      <vt:lpstr>Arial</vt:lpstr>
      <vt:lpstr>Calibri</vt:lpstr>
      <vt:lpstr>Times New Roman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User</dc:creator>
  <cp:lastModifiedBy>Microsoft account</cp:lastModifiedBy>
  <cp:revision>10</cp:revision>
  <dcterms:created xsi:type="dcterms:W3CDTF">2021-09-13T07:12:59Z</dcterms:created>
  <dcterms:modified xsi:type="dcterms:W3CDTF">2023-03-20T06:48:04Z</dcterms:modified>
</cp:coreProperties>
</file>